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sldIdLst>
    <p:sldId id="341" r:id="rId2"/>
    <p:sldId id="340" r:id="rId3"/>
    <p:sldId id="344" r:id="rId4"/>
    <p:sldId id="348" r:id="rId5"/>
    <p:sldId id="361" r:id="rId6"/>
    <p:sldId id="349" r:id="rId7"/>
    <p:sldId id="358" r:id="rId8"/>
    <p:sldId id="350" r:id="rId9"/>
    <p:sldId id="354" r:id="rId10"/>
    <p:sldId id="353" r:id="rId11"/>
    <p:sldId id="359" r:id="rId12"/>
    <p:sldId id="360" r:id="rId13"/>
    <p:sldId id="355" r:id="rId14"/>
    <p:sldId id="356" r:id="rId15"/>
    <p:sldId id="362" r:id="rId16"/>
    <p:sldId id="35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ff, Julie" initials="HJ" lastIdx="1" clrIdx="0">
    <p:extLst>
      <p:ext uri="{19B8F6BF-5375-455C-9EA6-DF929625EA0E}">
        <p15:presenceInfo xmlns:p15="http://schemas.microsoft.com/office/powerpoint/2012/main" userId="S::Julie.Hoff@tamucc.edu::05265cca-3914-4fd1-a0da-a69380da01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000"/>
    <a:srgbClr val="8E0000"/>
    <a:srgbClr val="F4F1DC"/>
    <a:srgbClr val="F0EADC"/>
    <a:srgbClr val="F0EAD6"/>
    <a:srgbClr val="003399"/>
    <a:srgbClr val="A48018"/>
    <a:srgbClr val="A4804A"/>
    <a:srgbClr val="000099"/>
    <a:srgbClr val="A5AC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81081" autoAdjust="0"/>
  </p:normalViewPr>
  <p:slideViewPr>
    <p:cSldViewPr snapToGrid="0">
      <p:cViewPr varScale="1">
        <p:scale>
          <a:sx n="71" d="100"/>
          <a:sy n="71" d="100"/>
        </p:scale>
        <p:origin x="368" y="40"/>
      </p:cViewPr>
      <p:guideLst/>
    </p:cSldViewPr>
  </p:slideViewPr>
  <p:notesTextViewPr>
    <p:cViewPr>
      <p:scale>
        <a:sx n="3" d="2"/>
        <a:sy n="3" d="2"/>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2FC561-ECFD-4BF7-9E6F-15B0A27D8326}" type="datetimeFigureOut">
              <a:rPr lang="en-US" smtClean="0"/>
              <a:t>4/16/2020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FCDA38-B870-4347-A92D-F0233E3DDD25}" type="slidenum">
              <a:rPr lang="en-US" smtClean="0"/>
              <a:t>‹#›</a:t>
            </a:fld>
            <a:endParaRPr lang="en-US" dirty="0"/>
          </a:p>
        </p:txBody>
      </p:sp>
    </p:spTree>
    <p:extLst>
      <p:ext uri="{BB962C8B-B14F-4D97-AF65-F5344CB8AC3E}">
        <p14:creationId xmlns:p14="http://schemas.microsoft.com/office/powerpoint/2010/main" val="429659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a:t>
            </a:fld>
            <a:endParaRPr lang="en-US" dirty="0"/>
          </a:p>
        </p:txBody>
      </p:sp>
    </p:spTree>
    <p:extLst>
      <p:ext uri="{BB962C8B-B14F-4D97-AF65-F5344CB8AC3E}">
        <p14:creationId xmlns:p14="http://schemas.microsoft.com/office/powerpoint/2010/main" val="3630856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10</a:t>
            </a:fld>
            <a:endParaRPr lang="en-US" dirty="0"/>
          </a:p>
        </p:txBody>
      </p:sp>
    </p:spTree>
    <p:extLst>
      <p:ext uri="{BB962C8B-B14F-4D97-AF65-F5344CB8AC3E}">
        <p14:creationId xmlns:p14="http://schemas.microsoft.com/office/powerpoint/2010/main" val="2706538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11</a:t>
            </a:fld>
            <a:endParaRPr lang="en-US" dirty="0"/>
          </a:p>
        </p:txBody>
      </p:sp>
    </p:spTree>
    <p:extLst>
      <p:ext uri="{BB962C8B-B14F-4D97-AF65-F5344CB8AC3E}">
        <p14:creationId xmlns:p14="http://schemas.microsoft.com/office/powerpoint/2010/main" val="2620163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12</a:t>
            </a:fld>
            <a:endParaRPr lang="en-US" dirty="0"/>
          </a:p>
        </p:txBody>
      </p:sp>
    </p:spTree>
    <p:extLst>
      <p:ext uri="{BB962C8B-B14F-4D97-AF65-F5344CB8AC3E}">
        <p14:creationId xmlns:p14="http://schemas.microsoft.com/office/powerpoint/2010/main" val="3167017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13</a:t>
            </a:fld>
            <a:endParaRPr lang="en-US" dirty="0"/>
          </a:p>
        </p:txBody>
      </p:sp>
    </p:spTree>
    <p:extLst>
      <p:ext uri="{BB962C8B-B14F-4D97-AF65-F5344CB8AC3E}">
        <p14:creationId xmlns:p14="http://schemas.microsoft.com/office/powerpoint/2010/main" val="1916456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14</a:t>
            </a:fld>
            <a:endParaRPr lang="en-US" dirty="0"/>
          </a:p>
        </p:txBody>
      </p:sp>
    </p:spTree>
    <p:extLst>
      <p:ext uri="{BB962C8B-B14F-4D97-AF65-F5344CB8AC3E}">
        <p14:creationId xmlns:p14="http://schemas.microsoft.com/office/powerpoint/2010/main" val="31756932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15</a:t>
            </a:fld>
            <a:endParaRPr lang="en-US" dirty="0"/>
          </a:p>
        </p:txBody>
      </p:sp>
    </p:spTree>
    <p:extLst>
      <p:ext uri="{BB962C8B-B14F-4D97-AF65-F5344CB8AC3E}">
        <p14:creationId xmlns:p14="http://schemas.microsoft.com/office/powerpoint/2010/main" val="4197134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16</a:t>
            </a:fld>
            <a:endParaRPr lang="en-US" dirty="0"/>
          </a:p>
        </p:txBody>
      </p:sp>
    </p:spTree>
    <p:extLst>
      <p:ext uri="{BB962C8B-B14F-4D97-AF65-F5344CB8AC3E}">
        <p14:creationId xmlns:p14="http://schemas.microsoft.com/office/powerpoint/2010/main" val="192437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2</a:t>
            </a:fld>
            <a:endParaRPr lang="en-US" dirty="0"/>
          </a:p>
        </p:txBody>
      </p:sp>
    </p:spTree>
    <p:extLst>
      <p:ext uri="{BB962C8B-B14F-4D97-AF65-F5344CB8AC3E}">
        <p14:creationId xmlns:p14="http://schemas.microsoft.com/office/powerpoint/2010/main" val="154343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3</a:t>
            </a:fld>
            <a:endParaRPr lang="en-US" dirty="0"/>
          </a:p>
        </p:txBody>
      </p:sp>
    </p:spTree>
    <p:extLst>
      <p:ext uri="{BB962C8B-B14F-4D97-AF65-F5344CB8AC3E}">
        <p14:creationId xmlns:p14="http://schemas.microsoft.com/office/powerpoint/2010/main" val="2418334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4</a:t>
            </a:fld>
            <a:endParaRPr lang="en-US" dirty="0"/>
          </a:p>
        </p:txBody>
      </p:sp>
    </p:spTree>
    <p:extLst>
      <p:ext uri="{BB962C8B-B14F-4D97-AF65-F5344CB8AC3E}">
        <p14:creationId xmlns:p14="http://schemas.microsoft.com/office/powerpoint/2010/main" val="1380233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5</a:t>
            </a:fld>
            <a:endParaRPr lang="en-US" dirty="0"/>
          </a:p>
        </p:txBody>
      </p:sp>
    </p:spTree>
    <p:extLst>
      <p:ext uri="{BB962C8B-B14F-4D97-AF65-F5344CB8AC3E}">
        <p14:creationId xmlns:p14="http://schemas.microsoft.com/office/powerpoint/2010/main" val="3449699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6</a:t>
            </a:fld>
            <a:endParaRPr lang="en-US" dirty="0"/>
          </a:p>
        </p:txBody>
      </p:sp>
    </p:spTree>
    <p:extLst>
      <p:ext uri="{BB962C8B-B14F-4D97-AF65-F5344CB8AC3E}">
        <p14:creationId xmlns:p14="http://schemas.microsoft.com/office/powerpoint/2010/main" val="937327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7</a:t>
            </a:fld>
            <a:endParaRPr lang="en-US" dirty="0"/>
          </a:p>
        </p:txBody>
      </p:sp>
    </p:spTree>
    <p:extLst>
      <p:ext uri="{BB962C8B-B14F-4D97-AF65-F5344CB8AC3E}">
        <p14:creationId xmlns:p14="http://schemas.microsoft.com/office/powerpoint/2010/main" val="3642477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8</a:t>
            </a:fld>
            <a:endParaRPr lang="en-US" dirty="0"/>
          </a:p>
        </p:txBody>
      </p:sp>
    </p:spTree>
    <p:extLst>
      <p:ext uri="{BB962C8B-B14F-4D97-AF65-F5344CB8AC3E}">
        <p14:creationId xmlns:p14="http://schemas.microsoft.com/office/powerpoint/2010/main" val="1220049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FCDA38-B870-4347-A92D-F0233E3DDD25}" type="slidenum">
              <a:rPr lang="en-US" smtClean="0"/>
              <a:t>9</a:t>
            </a:fld>
            <a:endParaRPr lang="en-US" dirty="0"/>
          </a:p>
        </p:txBody>
      </p:sp>
    </p:spTree>
    <p:extLst>
      <p:ext uri="{BB962C8B-B14F-4D97-AF65-F5344CB8AC3E}">
        <p14:creationId xmlns:p14="http://schemas.microsoft.com/office/powerpoint/2010/main" val="3055868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194E9-E859-4AE0-A923-5DD2A88A32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14DA11-E099-4C86-A01F-1DBE3284E0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681467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2A95F-D15E-47D8-90F2-6CC15080AB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5598D9-471B-4CE1-957B-49F7CA20E5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E627E6-D6F3-4233-9889-CB44DCCDD7B9}"/>
              </a:ext>
            </a:extLst>
          </p:cNvPr>
          <p:cNvSpPr>
            <a:spLocks noGrp="1"/>
          </p:cNvSpPr>
          <p:nvPr>
            <p:ph type="dt" sz="half" idx="10"/>
          </p:nvPr>
        </p:nvSpPr>
        <p:spPr/>
        <p:txBody>
          <a:bodyPr/>
          <a:lstStyle/>
          <a:p>
            <a:fld id="{1CD804C2-6395-4E9A-83BE-39CE8975D27E}" type="datetimeFigureOut">
              <a:rPr lang="en-US" smtClean="0"/>
              <a:t>4/16/2020</a:t>
            </a:fld>
            <a:endParaRPr lang="en-US" dirty="0"/>
          </a:p>
        </p:txBody>
      </p:sp>
      <p:sp>
        <p:nvSpPr>
          <p:cNvPr id="5" name="Footer Placeholder 4">
            <a:extLst>
              <a:ext uri="{FF2B5EF4-FFF2-40B4-BE49-F238E27FC236}">
                <a16:creationId xmlns:a16="http://schemas.microsoft.com/office/drawing/2014/main" id="{2491B2EB-9008-4B03-9185-2F74974180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6E8A610-7D9F-4C9D-B715-675D464AFEE6}"/>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133718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79E66F-66A7-4783-8A85-ACEFCF33C1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0BB2F9-DA4B-4B39-9911-FD3F0CD649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4F9DD0-708A-4070-AFA5-FBE61CA32AA4}"/>
              </a:ext>
            </a:extLst>
          </p:cNvPr>
          <p:cNvSpPr>
            <a:spLocks noGrp="1"/>
          </p:cNvSpPr>
          <p:nvPr>
            <p:ph type="dt" sz="half" idx="10"/>
          </p:nvPr>
        </p:nvSpPr>
        <p:spPr/>
        <p:txBody>
          <a:bodyPr/>
          <a:lstStyle/>
          <a:p>
            <a:fld id="{1CD804C2-6395-4E9A-83BE-39CE8975D27E}" type="datetimeFigureOut">
              <a:rPr lang="en-US" smtClean="0"/>
              <a:t>4/16/2020</a:t>
            </a:fld>
            <a:endParaRPr lang="en-US" dirty="0"/>
          </a:p>
        </p:txBody>
      </p:sp>
      <p:sp>
        <p:nvSpPr>
          <p:cNvPr id="5" name="Footer Placeholder 4">
            <a:extLst>
              <a:ext uri="{FF2B5EF4-FFF2-40B4-BE49-F238E27FC236}">
                <a16:creationId xmlns:a16="http://schemas.microsoft.com/office/drawing/2014/main" id="{706D47A5-02B4-4C95-AEEB-DE20EA2C64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43BF4C-3522-407B-B062-A7D2A7A9C3B4}"/>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398237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826AB-F10D-4D83-A90B-34E30D7191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9A80FB-8B31-437C-B537-E340170666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1AED17-08D6-45BF-A5BC-229CF9F41FBD}"/>
              </a:ext>
            </a:extLst>
          </p:cNvPr>
          <p:cNvSpPr>
            <a:spLocks noGrp="1"/>
          </p:cNvSpPr>
          <p:nvPr>
            <p:ph type="dt" sz="half" idx="10"/>
          </p:nvPr>
        </p:nvSpPr>
        <p:spPr/>
        <p:txBody>
          <a:bodyPr/>
          <a:lstStyle/>
          <a:p>
            <a:fld id="{1CD804C2-6395-4E9A-83BE-39CE8975D27E}" type="datetimeFigureOut">
              <a:rPr lang="en-US" smtClean="0"/>
              <a:t>4/16/2020</a:t>
            </a:fld>
            <a:endParaRPr lang="en-US" dirty="0"/>
          </a:p>
        </p:txBody>
      </p:sp>
      <p:sp>
        <p:nvSpPr>
          <p:cNvPr id="5" name="Footer Placeholder 4">
            <a:extLst>
              <a:ext uri="{FF2B5EF4-FFF2-40B4-BE49-F238E27FC236}">
                <a16:creationId xmlns:a16="http://schemas.microsoft.com/office/drawing/2014/main" id="{850B24CA-0085-440C-B295-A9396C6AE84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E25A54-023B-49CA-A11F-9BA1E78B9CB1}"/>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1057939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FB2B4-EC3D-4902-84CD-F37F5BD1B5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34B7E1-77C9-492F-AE1D-31F339C601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C2DB19-FD17-4D7D-8525-81AE2CD32BA9}"/>
              </a:ext>
            </a:extLst>
          </p:cNvPr>
          <p:cNvSpPr>
            <a:spLocks noGrp="1"/>
          </p:cNvSpPr>
          <p:nvPr>
            <p:ph type="dt" sz="half" idx="10"/>
          </p:nvPr>
        </p:nvSpPr>
        <p:spPr/>
        <p:txBody>
          <a:bodyPr/>
          <a:lstStyle/>
          <a:p>
            <a:fld id="{1CD804C2-6395-4E9A-83BE-39CE8975D27E}" type="datetimeFigureOut">
              <a:rPr lang="en-US" smtClean="0"/>
              <a:t>4/16/2020</a:t>
            </a:fld>
            <a:endParaRPr lang="en-US" dirty="0"/>
          </a:p>
        </p:txBody>
      </p:sp>
      <p:sp>
        <p:nvSpPr>
          <p:cNvPr id="5" name="Footer Placeholder 4">
            <a:extLst>
              <a:ext uri="{FF2B5EF4-FFF2-40B4-BE49-F238E27FC236}">
                <a16:creationId xmlns:a16="http://schemas.microsoft.com/office/drawing/2014/main" id="{9D205811-A195-4798-BE68-4887ABFF54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7F92D9-0C3F-4621-876B-B4A670922227}"/>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2845105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135A4-52D6-4BB6-8B49-0695610436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6407E-63EA-4B49-A086-FB92734977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3DEA37-07E6-46C8-908C-8B6D3650E8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8A7762-8BE6-414B-B3C8-3A0B3ACB81E8}"/>
              </a:ext>
            </a:extLst>
          </p:cNvPr>
          <p:cNvSpPr>
            <a:spLocks noGrp="1"/>
          </p:cNvSpPr>
          <p:nvPr>
            <p:ph type="dt" sz="half" idx="10"/>
          </p:nvPr>
        </p:nvSpPr>
        <p:spPr/>
        <p:txBody>
          <a:bodyPr/>
          <a:lstStyle/>
          <a:p>
            <a:fld id="{1CD804C2-6395-4E9A-83BE-39CE8975D27E}" type="datetimeFigureOut">
              <a:rPr lang="en-US" smtClean="0"/>
              <a:t>4/16/2020</a:t>
            </a:fld>
            <a:endParaRPr lang="en-US" dirty="0"/>
          </a:p>
        </p:txBody>
      </p:sp>
      <p:sp>
        <p:nvSpPr>
          <p:cNvPr id="6" name="Footer Placeholder 5">
            <a:extLst>
              <a:ext uri="{FF2B5EF4-FFF2-40B4-BE49-F238E27FC236}">
                <a16:creationId xmlns:a16="http://schemas.microsoft.com/office/drawing/2014/main" id="{673C957E-CBFE-45C4-ADC4-A53223695CB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AE58990-99E3-4416-A768-DB3D33F82C6B}"/>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3707947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A7970-9C41-4715-A23E-77B64540D1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F42E93-DCA0-484E-8396-228A064DFF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54A1F5-7A02-44AD-B263-1B4CEF95D0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28CA57-5047-4D9B-8114-5F761BDE18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FCCE11-F9DB-43B2-BCD8-4BBD0109B1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27CE5E-4FE8-4ECB-8DB9-C35E1982FE31}"/>
              </a:ext>
            </a:extLst>
          </p:cNvPr>
          <p:cNvSpPr>
            <a:spLocks noGrp="1"/>
          </p:cNvSpPr>
          <p:nvPr>
            <p:ph type="dt" sz="half" idx="10"/>
          </p:nvPr>
        </p:nvSpPr>
        <p:spPr/>
        <p:txBody>
          <a:bodyPr/>
          <a:lstStyle/>
          <a:p>
            <a:fld id="{1CD804C2-6395-4E9A-83BE-39CE8975D27E}" type="datetimeFigureOut">
              <a:rPr lang="en-US" smtClean="0"/>
              <a:t>4/16/2020</a:t>
            </a:fld>
            <a:endParaRPr lang="en-US" dirty="0"/>
          </a:p>
        </p:txBody>
      </p:sp>
      <p:sp>
        <p:nvSpPr>
          <p:cNvPr id="8" name="Footer Placeholder 7">
            <a:extLst>
              <a:ext uri="{FF2B5EF4-FFF2-40B4-BE49-F238E27FC236}">
                <a16:creationId xmlns:a16="http://schemas.microsoft.com/office/drawing/2014/main" id="{2EF07181-E045-461D-9F85-B02CB7A5A38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2044F2B-A01B-449C-AD8E-B4865DDA4D7A}"/>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3132246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82169-C3FC-4131-99DA-3C3DA04592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155979-BAFA-4B20-B9D1-C6C7C71E0886}"/>
              </a:ext>
            </a:extLst>
          </p:cNvPr>
          <p:cNvSpPr>
            <a:spLocks noGrp="1"/>
          </p:cNvSpPr>
          <p:nvPr>
            <p:ph type="dt" sz="half" idx="10"/>
          </p:nvPr>
        </p:nvSpPr>
        <p:spPr/>
        <p:txBody>
          <a:bodyPr/>
          <a:lstStyle/>
          <a:p>
            <a:fld id="{1CD804C2-6395-4E9A-83BE-39CE8975D27E}" type="datetimeFigureOut">
              <a:rPr lang="en-US" smtClean="0"/>
              <a:t>4/16/2020</a:t>
            </a:fld>
            <a:endParaRPr lang="en-US" dirty="0"/>
          </a:p>
        </p:txBody>
      </p:sp>
      <p:sp>
        <p:nvSpPr>
          <p:cNvPr id="4" name="Footer Placeholder 3">
            <a:extLst>
              <a:ext uri="{FF2B5EF4-FFF2-40B4-BE49-F238E27FC236}">
                <a16:creationId xmlns:a16="http://schemas.microsoft.com/office/drawing/2014/main" id="{05658592-07A4-4594-BE2E-70666D39B03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69AC9F7-3262-44D2-9A8C-CB8CC9E09AD5}"/>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236318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5D1E86-FEC2-4A4D-88EE-2CE7CEFA12E6}"/>
              </a:ext>
            </a:extLst>
          </p:cNvPr>
          <p:cNvSpPr>
            <a:spLocks noGrp="1"/>
          </p:cNvSpPr>
          <p:nvPr>
            <p:ph type="dt" sz="half" idx="10"/>
          </p:nvPr>
        </p:nvSpPr>
        <p:spPr/>
        <p:txBody>
          <a:bodyPr/>
          <a:lstStyle/>
          <a:p>
            <a:fld id="{1CD804C2-6395-4E9A-83BE-39CE8975D27E}" type="datetimeFigureOut">
              <a:rPr lang="en-US" smtClean="0"/>
              <a:t>4/16/2020</a:t>
            </a:fld>
            <a:endParaRPr lang="en-US" dirty="0"/>
          </a:p>
        </p:txBody>
      </p:sp>
      <p:sp>
        <p:nvSpPr>
          <p:cNvPr id="3" name="Footer Placeholder 2">
            <a:extLst>
              <a:ext uri="{FF2B5EF4-FFF2-40B4-BE49-F238E27FC236}">
                <a16:creationId xmlns:a16="http://schemas.microsoft.com/office/drawing/2014/main" id="{C7E183A4-5C9D-4067-925B-38D71CF721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398CD70-F8CA-44ED-BFE3-501A1D6DD382}"/>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1985697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67F11-8A98-41BA-974F-C10A976605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E80C03-42FF-4D52-9677-5C34ECC2A4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0449A6-FED3-4F6C-8664-1E1E43C316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06A40C-1156-4BD7-8C14-A06E0BFD2DB8}"/>
              </a:ext>
            </a:extLst>
          </p:cNvPr>
          <p:cNvSpPr>
            <a:spLocks noGrp="1"/>
          </p:cNvSpPr>
          <p:nvPr>
            <p:ph type="dt" sz="half" idx="10"/>
          </p:nvPr>
        </p:nvSpPr>
        <p:spPr/>
        <p:txBody>
          <a:bodyPr/>
          <a:lstStyle/>
          <a:p>
            <a:fld id="{1CD804C2-6395-4E9A-83BE-39CE8975D27E}" type="datetimeFigureOut">
              <a:rPr lang="en-US" smtClean="0"/>
              <a:t>4/16/2020</a:t>
            </a:fld>
            <a:endParaRPr lang="en-US" dirty="0"/>
          </a:p>
        </p:txBody>
      </p:sp>
      <p:sp>
        <p:nvSpPr>
          <p:cNvPr id="6" name="Footer Placeholder 5">
            <a:extLst>
              <a:ext uri="{FF2B5EF4-FFF2-40B4-BE49-F238E27FC236}">
                <a16:creationId xmlns:a16="http://schemas.microsoft.com/office/drawing/2014/main" id="{9AB5EDF4-C8D5-4677-B02F-4F7EF5B792B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8285419-C146-4A3C-B547-A4221BA682A7}"/>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126429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1205-542B-43A8-952E-9425514A48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65493-0134-4CA6-B2C7-D29872D937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32C4199-E94B-4A4C-8E39-E287C9372D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FA75F4-3A97-47ED-8785-302456C0C77D}"/>
              </a:ext>
            </a:extLst>
          </p:cNvPr>
          <p:cNvSpPr>
            <a:spLocks noGrp="1"/>
          </p:cNvSpPr>
          <p:nvPr>
            <p:ph type="dt" sz="half" idx="10"/>
          </p:nvPr>
        </p:nvSpPr>
        <p:spPr/>
        <p:txBody>
          <a:bodyPr/>
          <a:lstStyle/>
          <a:p>
            <a:fld id="{1CD804C2-6395-4E9A-83BE-39CE8975D27E}" type="datetimeFigureOut">
              <a:rPr lang="en-US" smtClean="0"/>
              <a:t>4/16/2020</a:t>
            </a:fld>
            <a:endParaRPr lang="en-US" dirty="0"/>
          </a:p>
        </p:txBody>
      </p:sp>
      <p:sp>
        <p:nvSpPr>
          <p:cNvPr id="6" name="Footer Placeholder 5">
            <a:extLst>
              <a:ext uri="{FF2B5EF4-FFF2-40B4-BE49-F238E27FC236}">
                <a16:creationId xmlns:a16="http://schemas.microsoft.com/office/drawing/2014/main" id="{668DBFCB-19A1-4395-9BAC-4B599D9015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EE5D8E2-01AD-4DA5-9875-D49F298A5626}"/>
              </a:ext>
            </a:extLst>
          </p:cNvPr>
          <p:cNvSpPr>
            <a:spLocks noGrp="1"/>
          </p:cNvSpPr>
          <p:nvPr>
            <p:ph type="sldNum" sz="quarter" idx="12"/>
          </p:nvPr>
        </p:nvSpPr>
        <p:spPr/>
        <p:txBody>
          <a:bodyPr/>
          <a:lstStyle/>
          <a:p>
            <a:fld id="{509B877A-2E47-4755-8F2C-11FD1A871D65}" type="slidenum">
              <a:rPr lang="en-US" smtClean="0"/>
              <a:t>‹#›</a:t>
            </a:fld>
            <a:endParaRPr lang="en-US" dirty="0"/>
          </a:p>
        </p:txBody>
      </p:sp>
    </p:spTree>
    <p:extLst>
      <p:ext uri="{BB962C8B-B14F-4D97-AF65-F5344CB8AC3E}">
        <p14:creationId xmlns:p14="http://schemas.microsoft.com/office/powerpoint/2010/main" val="1213662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1AEEE6-65BB-4FE4-8AAE-D27327765D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D031C0-4814-4BB3-B509-4A04D86B25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54484-F84B-4E82-89E7-FF89C4000B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804C2-6395-4E9A-83BE-39CE8975D27E}" type="datetimeFigureOut">
              <a:rPr lang="en-US" smtClean="0"/>
              <a:t>4/16/2020</a:t>
            </a:fld>
            <a:endParaRPr lang="en-US" dirty="0"/>
          </a:p>
        </p:txBody>
      </p:sp>
      <p:sp>
        <p:nvSpPr>
          <p:cNvPr id="5" name="Footer Placeholder 4">
            <a:extLst>
              <a:ext uri="{FF2B5EF4-FFF2-40B4-BE49-F238E27FC236}">
                <a16:creationId xmlns:a16="http://schemas.microsoft.com/office/drawing/2014/main" id="{EC5860B1-1146-4FB9-B9BE-867ED7E6F3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61D3A9B-F1F9-4745-A467-0629A6CB8B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9B877A-2E47-4755-8F2C-11FD1A871D65}" type="slidenum">
              <a:rPr lang="en-US" smtClean="0"/>
              <a:t>‹#›</a:t>
            </a:fld>
            <a:endParaRPr lang="en-US" dirty="0"/>
          </a:p>
        </p:txBody>
      </p:sp>
    </p:spTree>
    <p:extLst>
      <p:ext uri="{BB962C8B-B14F-4D97-AF65-F5344CB8AC3E}">
        <p14:creationId xmlns:p14="http://schemas.microsoft.com/office/powerpoint/2010/main" val="2747035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nursing.ouhsc.edu/Current-Students/Computer-Information"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nursing.ouhsc.edu/Current-Students/Orientation/Health-Insurance"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ADRC@OU.edu"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69C0E-7AB4-4658-A20C-324011ED1E6D}"/>
              </a:ext>
            </a:extLst>
          </p:cNvPr>
          <p:cNvSpPr>
            <a:spLocks noGrp="1"/>
          </p:cNvSpPr>
          <p:nvPr>
            <p:ph type="ctrTitle"/>
          </p:nvPr>
        </p:nvSpPr>
        <p:spPr>
          <a:xfrm>
            <a:off x="1249119" y="2042319"/>
            <a:ext cx="9144000" cy="2387600"/>
          </a:xfrm>
        </p:spPr>
        <p:txBody>
          <a:bodyPr>
            <a:normAutofit/>
          </a:bodyPr>
          <a:lstStyle/>
          <a:p>
            <a:r>
              <a:rPr lang="en-US" sz="5400" b="1" dirty="0">
                <a:solidFill>
                  <a:srgbClr val="9E0000"/>
                </a:solidFill>
              </a:rPr>
              <a:t>ABSN Town Hall </a:t>
            </a:r>
            <a:br>
              <a:rPr lang="en-US" sz="5400" b="1" dirty="0">
                <a:solidFill>
                  <a:srgbClr val="9E0000"/>
                </a:solidFill>
              </a:rPr>
            </a:br>
            <a:r>
              <a:rPr lang="en-US" sz="5400" b="1" dirty="0">
                <a:solidFill>
                  <a:srgbClr val="9E0000"/>
                </a:solidFill>
              </a:rPr>
              <a:t>with Dean Hoff</a:t>
            </a:r>
            <a:br>
              <a:rPr lang="en-US" sz="5400" b="1" dirty="0">
                <a:solidFill>
                  <a:srgbClr val="9E0000"/>
                </a:solidFill>
              </a:rPr>
            </a:br>
            <a:r>
              <a:rPr lang="en-US" sz="5400" b="1" dirty="0">
                <a:solidFill>
                  <a:srgbClr val="9E0000"/>
                </a:solidFill>
              </a:rPr>
              <a:t>April 16, 2020</a:t>
            </a:r>
          </a:p>
        </p:txBody>
      </p:sp>
      <p:sp>
        <p:nvSpPr>
          <p:cNvPr id="3" name="Subtitle 2">
            <a:extLst>
              <a:ext uri="{FF2B5EF4-FFF2-40B4-BE49-F238E27FC236}">
                <a16:creationId xmlns:a16="http://schemas.microsoft.com/office/drawing/2014/main" id="{8C7556BA-537C-4531-B5F5-D7114D8614EA}"/>
              </a:ext>
            </a:extLst>
          </p:cNvPr>
          <p:cNvSpPr>
            <a:spLocks noGrp="1" noChangeAspect="1"/>
          </p:cNvSpPr>
          <p:nvPr>
            <p:ph type="subTitle" idx="1"/>
          </p:nvPr>
        </p:nvSpPr>
        <p:spPr>
          <a:xfrm>
            <a:off x="1523999" y="3602038"/>
            <a:ext cx="9144000" cy="1655762"/>
          </a:xfrm>
        </p:spPr>
        <p:txBody>
          <a:bodyPr>
            <a:normAutofit/>
          </a:bodyPr>
          <a:lstStyle/>
          <a:p>
            <a:pPr algn="r">
              <a:lnSpc>
                <a:spcPct val="100000"/>
              </a:lnSpc>
              <a:spcBef>
                <a:spcPts val="0"/>
              </a:spcBef>
            </a:pPr>
            <a:endParaRPr lang="en-US" sz="2000" i="1" dirty="0">
              <a:latin typeface="Times New Roman" panose="02020603050405020304" pitchFamily="18" charset="0"/>
              <a:cs typeface="Times New Roman" panose="02020603050405020304" pitchFamily="18" charset="0"/>
            </a:endParaRPr>
          </a:p>
          <a:p>
            <a:pPr algn="r">
              <a:lnSpc>
                <a:spcPct val="100000"/>
              </a:lnSpc>
              <a:spcBef>
                <a:spcPts val="0"/>
              </a:spcBef>
            </a:pPr>
            <a:endParaRPr lang="en-US" sz="2000" i="1" dirty="0">
              <a:latin typeface="Times New Roman" panose="02020603050405020304" pitchFamily="18" charset="0"/>
              <a:cs typeface="Times New Roman" panose="02020603050405020304" pitchFamily="18" charset="0"/>
            </a:endParaRP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093055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F314F-8322-4784-9220-8B4AD3D3C074}"/>
              </a:ext>
            </a:extLst>
          </p:cNvPr>
          <p:cNvSpPr>
            <a:spLocks noGrp="1"/>
          </p:cNvSpPr>
          <p:nvPr>
            <p:ph type="title"/>
          </p:nvPr>
        </p:nvSpPr>
        <p:spPr>
          <a:xfrm>
            <a:off x="1129171" y="2274094"/>
            <a:ext cx="10515600" cy="2309812"/>
          </a:xfrm>
        </p:spPr>
        <p:txBody>
          <a:bodyPr>
            <a:normAutofit fontScale="90000"/>
          </a:bodyPr>
          <a:lstStyle/>
          <a:p>
            <a:r>
              <a:rPr lang="en-US" b="1" dirty="0"/>
              <a:t>COVID 19 update as we move forward?</a:t>
            </a:r>
            <a:br>
              <a:rPr lang="en-US" b="1" dirty="0"/>
            </a:br>
            <a:r>
              <a:rPr lang="en-US" dirty="0">
                <a:solidFill>
                  <a:srgbClr val="9E0000"/>
                </a:solidFill>
              </a:rPr>
              <a:t>ThePulse@OUMedicine.com</a:t>
            </a: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863874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F314F-8322-4784-9220-8B4AD3D3C074}"/>
              </a:ext>
            </a:extLst>
          </p:cNvPr>
          <p:cNvSpPr>
            <a:spLocks noGrp="1"/>
          </p:cNvSpPr>
          <p:nvPr>
            <p:ph type="title"/>
          </p:nvPr>
        </p:nvSpPr>
        <p:spPr>
          <a:xfrm>
            <a:off x="1033804" y="2274094"/>
            <a:ext cx="10515600" cy="2309812"/>
          </a:xfrm>
        </p:spPr>
        <p:txBody>
          <a:bodyPr>
            <a:normAutofit fontScale="90000"/>
          </a:bodyPr>
          <a:lstStyle/>
          <a:p>
            <a:r>
              <a:rPr lang="en-US" b="1" dirty="0"/>
              <a:t>How do I get my device encrypted?</a:t>
            </a:r>
            <a:br>
              <a:rPr lang="en-US" b="1" dirty="0"/>
            </a:br>
            <a:r>
              <a:rPr lang="en-US" dirty="0">
                <a:solidFill>
                  <a:srgbClr val="9E0000"/>
                </a:solidFill>
                <a:hlinkClick r:id="rId3">
                  <a:extLst>
                    <a:ext uri="{A12FA001-AC4F-418D-AE19-62706E023703}">
                      <ahyp:hlinkClr xmlns:ahyp="http://schemas.microsoft.com/office/drawing/2018/hyperlinkcolor" xmlns="" val="tx"/>
                    </a:ext>
                  </a:extLst>
                </a:hlinkClick>
              </a:rPr>
              <a:t>https://nursing.ouhsc.edu/Current-Students/Computer-Information</a:t>
            </a:r>
            <a:endParaRPr lang="en-US" b="1" dirty="0"/>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144753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F314F-8322-4784-9220-8B4AD3D3C074}"/>
              </a:ext>
            </a:extLst>
          </p:cNvPr>
          <p:cNvSpPr>
            <a:spLocks noGrp="1"/>
          </p:cNvSpPr>
          <p:nvPr>
            <p:ph type="title"/>
          </p:nvPr>
        </p:nvSpPr>
        <p:spPr>
          <a:xfrm>
            <a:off x="1061852" y="1917303"/>
            <a:ext cx="10515600" cy="2309812"/>
          </a:xfrm>
        </p:spPr>
        <p:txBody>
          <a:bodyPr>
            <a:normAutofit fontScale="90000"/>
          </a:bodyPr>
          <a:lstStyle/>
          <a:p>
            <a:r>
              <a:rPr lang="en-US" sz="4900" b="1" dirty="0"/>
              <a:t>Where can I get information on student insurance?</a:t>
            </a:r>
            <a:br>
              <a:rPr lang="en-US" sz="4900" b="1" dirty="0"/>
            </a:br>
            <a:r>
              <a:rPr lang="en-US" sz="4900" dirty="0">
                <a:solidFill>
                  <a:srgbClr val="9E0000"/>
                </a:solidFill>
                <a:hlinkClick r:id="rId3">
                  <a:extLst>
                    <a:ext uri="{A12FA001-AC4F-418D-AE19-62706E023703}">
                      <ahyp:hlinkClr xmlns:ahyp="http://schemas.microsoft.com/office/drawing/2018/hyperlinkcolor" xmlns="" val="tx"/>
                    </a:ext>
                  </a:extLst>
                </a:hlinkClick>
              </a:rPr>
              <a:t>https://nursing.ouhsc.edu/Current-Students/Orientation/Health-Insurance</a:t>
            </a:r>
            <a:endParaRPr lang="en-US" sz="4900" b="1" dirty="0">
              <a:solidFill>
                <a:srgbClr val="9E0000"/>
              </a:solidFill>
            </a:endParaRP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621434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BAEB2-E7E5-4F43-9032-9FC225B081CD}"/>
              </a:ext>
            </a:extLst>
          </p:cNvPr>
          <p:cNvSpPr>
            <a:spLocks noGrp="1"/>
          </p:cNvSpPr>
          <p:nvPr>
            <p:ph type="title"/>
          </p:nvPr>
        </p:nvSpPr>
        <p:spPr>
          <a:xfrm>
            <a:off x="669165" y="1095733"/>
            <a:ext cx="10515600" cy="2852737"/>
          </a:xfrm>
        </p:spPr>
        <p:txBody>
          <a:bodyPr>
            <a:normAutofit fontScale="90000"/>
          </a:bodyPr>
          <a:lstStyle/>
          <a:p>
            <a:r>
              <a:rPr lang="en-US" sz="4400" b="1" dirty="0"/>
              <a:t>Computer requirements</a:t>
            </a:r>
            <a:r>
              <a:rPr lang="en-US" sz="4400" dirty="0"/>
              <a:t/>
            </a:r>
            <a:br>
              <a:rPr lang="en-US" sz="4400" dirty="0"/>
            </a:br>
            <a:r>
              <a:rPr lang="en-US" dirty="0"/>
              <a:t/>
            </a:r>
            <a:br>
              <a:rPr lang="en-US" dirty="0"/>
            </a:br>
            <a:r>
              <a:rPr lang="en-US" dirty="0"/>
              <a:t/>
            </a:r>
            <a:br>
              <a:rPr lang="en-US" dirty="0"/>
            </a:br>
            <a:endParaRPr lang="en-US" dirty="0"/>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4" name="Table 3">
            <a:extLst>
              <a:ext uri="{FF2B5EF4-FFF2-40B4-BE49-F238E27FC236}">
                <a16:creationId xmlns:a16="http://schemas.microsoft.com/office/drawing/2014/main" id="{09457020-5882-46FD-BAF8-BA1B67306BC6}"/>
              </a:ext>
            </a:extLst>
          </p:cNvPr>
          <p:cNvGraphicFramePr>
            <a:graphicFrameLocks noGrp="1"/>
          </p:cNvGraphicFramePr>
          <p:nvPr>
            <p:extLst>
              <p:ext uri="{D42A27DB-BD31-4B8C-83A1-F6EECF244321}">
                <p14:modId xmlns:p14="http://schemas.microsoft.com/office/powerpoint/2010/main" val="310324665"/>
              </p:ext>
            </p:extLst>
          </p:nvPr>
        </p:nvGraphicFramePr>
        <p:xfrm>
          <a:off x="1093914" y="1828800"/>
          <a:ext cx="8369846" cy="3050668"/>
        </p:xfrm>
        <a:graphic>
          <a:graphicData uri="http://schemas.openxmlformats.org/drawingml/2006/table">
            <a:tbl>
              <a:tblPr firstRow="1" firstCol="1" bandRow="1">
                <a:tableStyleId>{5C22544A-7EE6-4342-B048-85BDC9FD1C3A}</a:tableStyleId>
              </a:tblPr>
              <a:tblGrid>
                <a:gridCol w="3711823">
                  <a:extLst>
                    <a:ext uri="{9D8B030D-6E8A-4147-A177-3AD203B41FA5}">
                      <a16:colId xmlns:a16="http://schemas.microsoft.com/office/drawing/2014/main" val="423758184"/>
                    </a:ext>
                  </a:extLst>
                </a:gridCol>
                <a:gridCol w="2337043">
                  <a:extLst>
                    <a:ext uri="{9D8B030D-6E8A-4147-A177-3AD203B41FA5}">
                      <a16:colId xmlns:a16="http://schemas.microsoft.com/office/drawing/2014/main" val="756188909"/>
                    </a:ext>
                  </a:extLst>
                </a:gridCol>
                <a:gridCol w="2320980">
                  <a:extLst>
                    <a:ext uri="{9D8B030D-6E8A-4147-A177-3AD203B41FA5}">
                      <a16:colId xmlns:a16="http://schemas.microsoft.com/office/drawing/2014/main" val="1852187155"/>
                    </a:ext>
                  </a:extLst>
                </a:gridCol>
              </a:tblGrid>
              <a:tr h="258758">
                <a:tc>
                  <a:txBody>
                    <a:bodyPr/>
                    <a:lstStyle/>
                    <a:p>
                      <a:pPr marL="0" marR="0" fontAlgn="base">
                        <a:lnSpc>
                          <a:spcPct val="107000"/>
                        </a:lnSpc>
                        <a:spcBef>
                          <a:spcPts val="0"/>
                        </a:spcBef>
                        <a:spcAft>
                          <a:spcPts val="0"/>
                        </a:spcAft>
                      </a:pPr>
                      <a:r>
                        <a:rPr lang="en-US" sz="1150" dirty="0">
                          <a:effectLst/>
                        </a:rPr>
                        <a:t>Platform*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fontAlgn="base">
                        <a:lnSpc>
                          <a:spcPct val="107000"/>
                        </a:lnSpc>
                        <a:spcBef>
                          <a:spcPts val="0"/>
                        </a:spcBef>
                        <a:spcAft>
                          <a:spcPts val="0"/>
                        </a:spcAft>
                      </a:pPr>
                      <a:r>
                        <a:rPr lang="en-US" sz="1150">
                          <a:effectLst/>
                        </a:rPr>
                        <a:t>MacOS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fontAlgn="base">
                        <a:lnSpc>
                          <a:spcPct val="107000"/>
                        </a:lnSpc>
                        <a:spcBef>
                          <a:spcPts val="0"/>
                        </a:spcBef>
                        <a:spcAft>
                          <a:spcPts val="0"/>
                        </a:spcAft>
                      </a:pPr>
                      <a:r>
                        <a:rPr lang="en-US" sz="1150">
                          <a:effectLst/>
                        </a:rPr>
                        <a:t>Microsoft Windows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1211058295"/>
                  </a:ext>
                </a:extLst>
              </a:tr>
              <a:tr h="1274449">
                <a:tc>
                  <a:txBody>
                    <a:bodyPr/>
                    <a:lstStyle/>
                    <a:p>
                      <a:pPr marL="0" marR="0" fontAlgn="base">
                        <a:lnSpc>
                          <a:spcPct val="107000"/>
                        </a:lnSpc>
                        <a:spcBef>
                          <a:spcPts val="0"/>
                        </a:spcBef>
                        <a:spcAft>
                          <a:spcPts val="0"/>
                        </a:spcAft>
                      </a:pPr>
                      <a:r>
                        <a:rPr lang="en-US" sz="1150" dirty="0">
                          <a:effectLst/>
                        </a:rPr>
                        <a:t>Operating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fontAlgn="base">
                        <a:lnSpc>
                          <a:spcPct val="107000"/>
                        </a:lnSpc>
                        <a:spcBef>
                          <a:spcPts val="0"/>
                        </a:spcBef>
                        <a:spcAft>
                          <a:spcPts val="1125"/>
                        </a:spcAft>
                      </a:pPr>
                      <a:r>
                        <a:rPr lang="en-US" sz="1150" dirty="0">
                          <a:effectLst/>
                        </a:rPr>
                        <a:t>Minimum OS: MacOS 10.13 and 10.14*</a:t>
                      </a:r>
                      <a:endParaRPr lang="en-US" sz="1100" dirty="0">
                        <a:effectLst/>
                      </a:endParaRPr>
                    </a:p>
                    <a:p>
                      <a:pPr marL="0" marR="0" fontAlgn="base">
                        <a:lnSpc>
                          <a:spcPct val="107000"/>
                        </a:lnSpc>
                        <a:spcBef>
                          <a:spcPts val="0"/>
                        </a:spcBef>
                        <a:spcAft>
                          <a:spcPts val="0"/>
                        </a:spcAft>
                      </a:pPr>
                      <a:r>
                        <a:rPr lang="en-US" sz="1150" dirty="0">
                          <a:effectLst/>
                        </a:rPr>
                        <a:t>A MacOS Upgrade license is available to enrolled students at no cost.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fontAlgn="base">
                        <a:lnSpc>
                          <a:spcPct val="107000"/>
                        </a:lnSpc>
                        <a:spcBef>
                          <a:spcPts val="0"/>
                        </a:spcBef>
                        <a:spcAft>
                          <a:spcPts val="1125"/>
                        </a:spcAft>
                      </a:pPr>
                      <a:r>
                        <a:rPr lang="en-US" sz="1150">
                          <a:effectLst/>
                        </a:rPr>
                        <a:t>Minimum OS: Windows 10 Professional or Windows 10 Education*</a:t>
                      </a:r>
                      <a:endParaRPr lang="en-US" sz="1100">
                        <a:effectLst/>
                      </a:endParaRPr>
                    </a:p>
                    <a:p>
                      <a:pPr marL="0" marR="0" fontAlgn="base">
                        <a:lnSpc>
                          <a:spcPct val="107000"/>
                        </a:lnSpc>
                        <a:spcBef>
                          <a:spcPts val="0"/>
                        </a:spcBef>
                        <a:spcAft>
                          <a:spcPts val="0"/>
                        </a:spcAft>
                      </a:pPr>
                      <a:r>
                        <a:rPr lang="en-US" sz="1150">
                          <a:effectLst/>
                        </a:rPr>
                        <a:t>A Windows Upgrade license is available to enrolled students at no cost.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2283803085"/>
                  </a:ext>
                </a:extLst>
              </a:tr>
              <a:tr h="1319530">
                <a:tc>
                  <a:txBody>
                    <a:bodyPr/>
                    <a:lstStyle/>
                    <a:p>
                      <a:pPr marL="0" marR="0" fontAlgn="base">
                        <a:lnSpc>
                          <a:spcPct val="107000"/>
                        </a:lnSpc>
                        <a:spcBef>
                          <a:spcPts val="0"/>
                        </a:spcBef>
                        <a:spcAft>
                          <a:spcPts val="0"/>
                        </a:spcAft>
                      </a:pPr>
                      <a:r>
                        <a:rPr lang="en-US" sz="1150">
                          <a:effectLst/>
                        </a:rPr>
                        <a:t>Specifications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a:effectLst/>
                        </a:rPr>
                        <a:t>i5 or i7 Intel™ Processor</a:t>
                      </a:r>
                      <a:endParaRPr lang="en-US" sz="110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a:effectLst/>
                        </a:rPr>
                        <a:t>13-inch display or greater</a:t>
                      </a:r>
                      <a:endParaRPr lang="en-US" sz="110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a:effectLst/>
                        </a:rPr>
                        <a:t>Minimum 8GB RAM or greater</a:t>
                      </a:r>
                      <a:endParaRPr lang="en-US" sz="110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a:effectLst/>
                        </a:rPr>
                        <a:t>Minimum 256GB SSD Hard Drive</a:t>
                      </a:r>
                      <a:endParaRPr lang="en-US" sz="110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a:effectLst/>
                        </a:rPr>
                        <a:t>Minimum of 1 USB Port</a:t>
                      </a:r>
                      <a:endParaRPr lang="en-US" sz="110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a:effectLst/>
                        </a:rPr>
                        <a:t>Wireless Internet Connectivity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dirty="0">
                          <a:effectLst/>
                        </a:rPr>
                        <a:t>i5 or i7 Intel™ Processor</a:t>
                      </a:r>
                      <a:endParaRPr lang="en-US" sz="1100" dirty="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dirty="0">
                          <a:effectLst/>
                        </a:rPr>
                        <a:t>13-inch display or greater</a:t>
                      </a:r>
                      <a:endParaRPr lang="en-US" sz="1100" dirty="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dirty="0">
                          <a:effectLst/>
                        </a:rPr>
                        <a:t>Minimum 8GB RAM or greater</a:t>
                      </a:r>
                      <a:endParaRPr lang="en-US" sz="1100" dirty="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dirty="0">
                          <a:effectLst/>
                        </a:rPr>
                        <a:t>Minimum 256GB SSD Hard Drive</a:t>
                      </a:r>
                      <a:endParaRPr lang="en-US" sz="1100" dirty="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dirty="0">
                          <a:effectLst/>
                        </a:rPr>
                        <a:t>Minimum of 1 USB Port</a:t>
                      </a:r>
                      <a:endParaRPr lang="en-US" sz="1100" dirty="0">
                        <a:effectLst/>
                      </a:endParaRPr>
                    </a:p>
                    <a:p>
                      <a:pPr marL="342900" marR="0" lvl="0" indent="-342900" fontAlgn="base">
                        <a:lnSpc>
                          <a:spcPct val="107000"/>
                        </a:lnSpc>
                        <a:spcBef>
                          <a:spcPts val="0"/>
                        </a:spcBef>
                        <a:spcAft>
                          <a:spcPts val="0"/>
                        </a:spcAft>
                        <a:buSzPts val="1000"/>
                        <a:buFont typeface="Wingdings" panose="05000000000000000000" pitchFamily="2" charset="2"/>
                        <a:buChar char=""/>
                        <a:tabLst>
                          <a:tab pos="457200" algn="l"/>
                        </a:tabLst>
                      </a:pPr>
                      <a:r>
                        <a:rPr lang="en-US" sz="1150" dirty="0">
                          <a:effectLst/>
                        </a:rPr>
                        <a:t>Wireless Internet Connectivity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229042722"/>
                  </a:ext>
                </a:extLst>
              </a:tr>
            </a:tbl>
          </a:graphicData>
        </a:graphic>
      </p:graphicFrame>
      <p:sp>
        <p:nvSpPr>
          <p:cNvPr id="6" name="Text Placeholder 5">
            <a:extLst>
              <a:ext uri="{FF2B5EF4-FFF2-40B4-BE49-F238E27FC236}">
                <a16:creationId xmlns:a16="http://schemas.microsoft.com/office/drawing/2014/main" id="{3F0CC5C4-199C-46A5-A092-43061AEB6D7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86388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BAEB2-E7E5-4F43-9032-9FC225B081CD}"/>
              </a:ext>
            </a:extLst>
          </p:cNvPr>
          <p:cNvSpPr>
            <a:spLocks noGrp="1"/>
          </p:cNvSpPr>
          <p:nvPr>
            <p:ph type="title"/>
          </p:nvPr>
        </p:nvSpPr>
        <p:spPr>
          <a:xfrm>
            <a:off x="966486" y="2171598"/>
            <a:ext cx="10515600" cy="3109533"/>
          </a:xfrm>
        </p:spPr>
        <p:txBody>
          <a:bodyPr>
            <a:noAutofit/>
          </a:bodyPr>
          <a:lstStyle/>
          <a:p>
            <a:r>
              <a:rPr lang="en-US" sz="4400" b="1" dirty="0" smtClean="0"/>
              <a:t>Disability Services and Accommodation</a:t>
            </a:r>
            <a:br>
              <a:rPr lang="en-US" sz="4400" b="1" dirty="0" smtClean="0"/>
            </a:br>
            <a:r>
              <a:rPr lang="en-US" sz="4400" b="1" dirty="0" smtClean="0">
                <a:solidFill>
                  <a:srgbClr val="9E0000"/>
                </a:solidFill>
                <a:hlinkClick r:id="rId3"/>
              </a:rPr>
              <a:t>ADRC@OU.edu</a:t>
            </a:r>
            <a:r>
              <a:rPr lang="en-US" sz="4400" b="1" dirty="0" smtClean="0">
                <a:solidFill>
                  <a:srgbClr val="9E0000"/>
                </a:solidFill>
              </a:rPr>
              <a:t/>
            </a:r>
            <a:br>
              <a:rPr lang="en-US" sz="4400" b="1" dirty="0" smtClean="0">
                <a:solidFill>
                  <a:srgbClr val="9E0000"/>
                </a:solidFill>
              </a:rPr>
            </a:br>
            <a:r>
              <a:rPr lang="en-US" sz="4400" b="1" dirty="0" smtClean="0">
                <a:solidFill>
                  <a:srgbClr val="9E0000"/>
                </a:solidFill>
              </a:rPr>
              <a:t>405-325-3852</a:t>
            </a:r>
            <a:br>
              <a:rPr lang="en-US" sz="4400" b="1" dirty="0" smtClean="0">
                <a:solidFill>
                  <a:srgbClr val="9E0000"/>
                </a:solidFill>
              </a:rPr>
            </a:br>
            <a:endParaRPr lang="en-US" sz="4400" dirty="0">
              <a:solidFill>
                <a:srgbClr val="9E0000"/>
              </a:solidFill>
            </a:endParaRP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07177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BAEB2-E7E5-4F43-9032-9FC225B081CD}"/>
              </a:ext>
            </a:extLst>
          </p:cNvPr>
          <p:cNvSpPr>
            <a:spLocks noGrp="1"/>
          </p:cNvSpPr>
          <p:nvPr>
            <p:ph type="title"/>
          </p:nvPr>
        </p:nvSpPr>
        <p:spPr>
          <a:xfrm>
            <a:off x="966486" y="2171598"/>
            <a:ext cx="10515600" cy="3109533"/>
          </a:xfrm>
        </p:spPr>
        <p:txBody>
          <a:bodyPr>
            <a:noAutofit/>
          </a:bodyPr>
          <a:lstStyle/>
          <a:p>
            <a:r>
              <a:rPr lang="en-US" sz="4400" b="1" dirty="0"/>
              <a:t>If you have further questions reach out to </a:t>
            </a:r>
            <a:r>
              <a:rPr lang="en-US" sz="4400" dirty="0">
                <a:solidFill>
                  <a:srgbClr val="9E0000"/>
                </a:solidFill>
              </a:rPr>
              <a:t>Student Affairs at:</a:t>
            </a:r>
            <a:br>
              <a:rPr lang="en-US" sz="4400" dirty="0">
                <a:solidFill>
                  <a:srgbClr val="9E0000"/>
                </a:solidFill>
              </a:rPr>
            </a:br>
            <a:r>
              <a:rPr lang="en-US" sz="4400" dirty="0">
                <a:solidFill>
                  <a:srgbClr val="9E0000"/>
                </a:solidFill>
              </a:rPr>
              <a:t>OKC 405-271-2402</a:t>
            </a:r>
            <a:br>
              <a:rPr lang="en-US" sz="4400" dirty="0">
                <a:solidFill>
                  <a:srgbClr val="9E0000"/>
                </a:solidFill>
              </a:rPr>
            </a:br>
            <a:r>
              <a:rPr lang="en-US" sz="4400" dirty="0">
                <a:solidFill>
                  <a:srgbClr val="9E0000"/>
                </a:solidFill>
              </a:rPr>
              <a:t>Tulsa 918-660-3950</a:t>
            </a:r>
            <a:br>
              <a:rPr lang="en-US" sz="4400" dirty="0">
                <a:solidFill>
                  <a:srgbClr val="9E0000"/>
                </a:solidFill>
              </a:rPr>
            </a:br>
            <a:endParaRPr lang="en-US" sz="4400" dirty="0">
              <a:solidFill>
                <a:srgbClr val="9E0000"/>
              </a:solidFill>
            </a:endParaRP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46117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BAEB2-E7E5-4F43-9032-9FC225B081CD}"/>
              </a:ext>
            </a:extLst>
          </p:cNvPr>
          <p:cNvSpPr>
            <a:spLocks noGrp="1"/>
          </p:cNvSpPr>
          <p:nvPr>
            <p:ph type="title"/>
          </p:nvPr>
        </p:nvSpPr>
        <p:spPr/>
        <p:txBody>
          <a:bodyPr/>
          <a:lstStyle/>
          <a:p>
            <a:r>
              <a:rPr lang="en-US" dirty="0"/>
              <a:t>We are here to support you please let us know how we can help.</a:t>
            </a: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966089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97AD17-1BAF-4233-9D81-7797D75AAA66}"/>
              </a:ext>
            </a:extLst>
          </p:cNvPr>
          <p:cNvSpPr>
            <a:spLocks noGrp="1"/>
          </p:cNvSpPr>
          <p:nvPr>
            <p:ph type="title"/>
          </p:nvPr>
        </p:nvSpPr>
        <p:spPr/>
        <p:txBody>
          <a:bodyPr>
            <a:normAutofit/>
          </a:bodyPr>
          <a:lstStyle/>
          <a:p>
            <a:r>
              <a:rPr lang="en-US" sz="4000" dirty="0"/>
              <a:t>Thank you for taking our recent survey.  We appreciate hearing from you about information you need.  This meeting will attempt to answer your questions and give you needed information for your Summer 2020 enrollment.</a:t>
            </a: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117606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B474-9964-48CA-91E7-A132B8A95840}"/>
              </a:ext>
            </a:extLst>
          </p:cNvPr>
          <p:cNvSpPr>
            <a:spLocks noGrp="1"/>
          </p:cNvSpPr>
          <p:nvPr>
            <p:ph type="title"/>
          </p:nvPr>
        </p:nvSpPr>
        <p:spPr/>
        <p:txBody>
          <a:bodyPr>
            <a:normAutofit/>
          </a:bodyPr>
          <a:lstStyle/>
          <a:p>
            <a:r>
              <a:rPr lang="en-US" b="1" dirty="0"/>
              <a:t>Will courses begin online or in person?</a:t>
            </a:r>
            <a:br>
              <a:rPr lang="en-US" b="1" dirty="0"/>
            </a:br>
            <a:r>
              <a:rPr lang="en-US" dirty="0" smtClean="0">
                <a:solidFill>
                  <a:srgbClr val="9E0000"/>
                </a:solidFill>
              </a:rPr>
              <a:t>June </a:t>
            </a:r>
            <a:r>
              <a:rPr lang="en-US" dirty="0">
                <a:solidFill>
                  <a:srgbClr val="9E0000"/>
                </a:solidFill>
              </a:rPr>
              <a:t>8</a:t>
            </a:r>
            <a:r>
              <a:rPr lang="en-US" baseline="30000" dirty="0">
                <a:solidFill>
                  <a:srgbClr val="9E0000"/>
                </a:solidFill>
              </a:rPr>
              <a:t>th</a:t>
            </a:r>
            <a:r>
              <a:rPr lang="en-US" dirty="0">
                <a:solidFill>
                  <a:srgbClr val="9E0000"/>
                </a:solidFill>
              </a:rPr>
              <a:t> will begin online</a:t>
            </a: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796372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72223-05BC-4A63-9769-A0D8759196E1}"/>
              </a:ext>
            </a:extLst>
          </p:cNvPr>
          <p:cNvSpPr>
            <a:spLocks noGrp="1"/>
          </p:cNvSpPr>
          <p:nvPr>
            <p:ph type="title"/>
          </p:nvPr>
        </p:nvSpPr>
        <p:spPr>
          <a:xfrm>
            <a:off x="1676399" y="2349257"/>
            <a:ext cx="10515600" cy="1839707"/>
          </a:xfrm>
        </p:spPr>
        <p:txBody>
          <a:bodyPr/>
          <a:lstStyle/>
          <a:p>
            <a:r>
              <a:rPr lang="en-US" b="1" dirty="0"/>
              <a:t>When is orientation?</a:t>
            </a:r>
            <a:br>
              <a:rPr lang="en-US" b="1" dirty="0"/>
            </a:br>
            <a:r>
              <a:rPr lang="en-US" dirty="0">
                <a:solidFill>
                  <a:srgbClr val="9E0000"/>
                </a:solidFill>
              </a:rPr>
              <a:t>May 13</a:t>
            </a:r>
            <a:r>
              <a:rPr lang="en-US" baseline="30000" dirty="0">
                <a:solidFill>
                  <a:srgbClr val="9E0000"/>
                </a:solidFill>
              </a:rPr>
              <a:t>th</a:t>
            </a:r>
            <a:r>
              <a:rPr lang="en-US" dirty="0">
                <a:solidFill>
                  <a:srgbClr val="9E0000"/>
                </a:solidFill>
              </a:rPr>
              <a:t> via Zoom</a:t>
            </a: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86189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72223-05BC-4A63-9769-A0D8759196E1}"/>
              </a:ext>
            </a:extLst>
          </p:cNvPr>
          <p:cNvSpPr>
            <a:spLocks noGrp="1"/>
          </p:cNvSpPr>
          <p:nvPr>
            <p:ph type="title"/>
          </p:nvPr>
        </p:nvSpPr>
        <p:spPr/>
        <p:txBody>
          <a:bodyPr/>
          <a:lstStyle/>
          <a:p>
            <a:r>
              <a:rPr lang="en-US" dirty="0"/>
              <a:t>Schedule example</a:t>
            </a: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948728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C504A-CDA9-48C0-A7B5-35D05F9F2810}"/>
              </a:ext>
            </a:extLst>
          </p:cNvPr>
          <p:cNvSpPr>
            <a:spLocks noGrp="1"/>
          </p:cNvSpPr>
          <p:nvPr>
            <p:ph type="title"/>
          </p:nvPr>
        </p:nvSpPr>
        <p:spPr>
          <a:xfrm>
            <a:off x="838199" y="2762758"/>
            <a:ext cx="10515600" cy="2435123"/>
          </a:xfrm>
        </p:spPr>
        <p:txBody>
          <a:bodyPr>
            <a:noAutofit/>
          </a:bodyPr>
          <a:lstStyle/>
          <a:p>
            <a:r>
              <a:rPr lang="en-US" sz="5400" b="1" dirty="0"/>
              <a:t>What if I don’t have my drug screening panel yet?</a:t>
            </a:r>
            <a:br>
              <a:rPr lang="en-US" sz="5400" b="1" dirty="0"/>
            </a:br>
            <a:r>
              <a:rPr lang="en-US" sz="5400" dirty="0">
                <a:solidFill>
                  <a:srgbClr val="9E0000"/>
                </a:solidFill>
              </a:rPr>
              <a:t>You can begin online, but will not be allowed for clinical or progress in program without it.</a:t>
            </a: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9872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C504A-CDA9-48C0-A7B5-35D05F9F2810}"/>
              </a:ext>
            </a:extLst>
          </p:cNvPr>
          <p:cNvSpPr>
            <a:spLocks noGrp="1"/>
          </p:cNvSpPr>
          <p:nvPr>
            <p:ph type="title"/>
          </p:nvPr>
        </p:nvSpPr>
        <p:spPr>
          <a:xfrm>
            <a:off x="1202098" y="3112193"/>
            <a:ext cx="10515600" cy="2057400"/>
          </a:xfrm>
        </p:spPr>
        <p:txBody>
          <a:bodyPr>
            <a:noAutofit/>
          </a:bodyPr>
          <a:lstStyle/>
          <a:p>
            <a:r>
              <a:rPr lang="en-US" sz="5400" b="1" dirty="0"/>
              <a:t>What if I don’t have my CPR certification yet?</a:t>
            </a:r>
            <a:br>
              <a:rPr lang="en-US" sz="5400" b="1" dirty="0"/>
            </a:br>
            <a:r>
              <a:rPr lang="en-US" sz="5400" dirty="0">
                <a:solidFill>
                  <a:srgbClr val="9E0000"/>
                </a:solidFill>
              </a:rPr>
              <a:t>CON is working to be able to offer this to you through internal resources.</a:t>
            </a: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787630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23DD2-8C11-4545-AFD8-3F5F984D6D97}"/>
              </a:ext>
            </a:extLst>
          </p:cNvPr>
          <p:cNvSpPr>
            <a:spLocks noGrp="1"/>
          </p:cNvSpPr>
          <p:nvPr>
            <p:ph type="title"/>
          </p:nvPr>
        </p:nvSpPr>
        <p:spPr>
          <a:xfrm>
            <a:off x="805398" y="797238"/>
            <a:ext cx="10515600" cy="4509648"/>
          </a:xfrm>
        </p:spPr>
        <p:txBody>
          <a:bodyPr>
            <a:noAutofit/>
          </a:bodyPr>
          <a:lstStyle/>
          <a:p>
            <a:r>
              <a:rPr lang="en-US" sz="4800" b="1" dirty="0"/>
              <a:t>What if I don’t have my vaccine records yet or need a vaccine?</a:t>
            </a:r>
            <a:br>
              <a:rPr lang="en-US" sz="4800" b="1" dirty="0"/>
            </a:br>
            <a:r>
              <a:rPr lang="en-US" sz="4800" dirty="0">
                <a:solidFill>
                  <a:srgbClr val="9E0000"/>
                </a:solidFill>
              </a:rPr>
              <a:t>OUHSC Student Health Services are offering vaccines by appointment only.  Form will be placed on website.</a:t>
            </a: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520" y="175024"/>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527012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B15FA-F483-4462-8A35-EF30E62BD712}"/>
              </a:ext>
            </a:extLst>
          </p:cNvPr>
          <p:cNvSpPr>
            <a:spLocks noGrp="1"/>
          </p:cNvSpPr>
          <p:nvPr>
            <p:ph type="title"/>
          </p:nvPr>
        </p:nvSpPr>
        <p:spPr>
          <a:xfrm>
            <a:off x="1123560" y="2680236"/>
            <a:ext cx="10515600" cy="1800225"/>
          </a:xfrm>
        </p:spPr>
        <p:txBody>
          <a:bodyPr>
            <a:normAutofit fontScale="90000"/>
          </a:bodyPr>
          <a:lstStyle/>
          <a:p>
            <a:r>
              <a:rPr lang="en-US" b="1" dirty="0"/>
              <a:t>How will clinical work? </a:t>
            </a:r>
            <a:br>
              <a:rPr lang="en-US" b="1" dirty="0"/>
            </a:br>
            <a:r>
              <a:rPr lang="en-US" dirty="0">
                <a:solidFill>
                  <a:srgbClr val="9E0000"/>
                </a:solidFill>
              </a:rPr>
              <a:t>Clinical begins in August 2020 in intersession.</a:t>
            </a:r>
          </a:p>
        </p:txBody>
      </p:sp>
      <p:pic>
        <p:nvPicPr>
          <p:cNvPr id="1026" name="Picture 2" descr="Image result for oklahoma health science center college of nursing">
            <a:extLst>
              <a:ext uri="{FF2B5EF4-FFF2-40B4-BE49-F238E27FC236}">
                <a16:creationId xmlns:a16="http://schemas.microsoft.com/office/drawing/2014/main" id="{F57CB1C6-9381-460A-9B49-0A24458977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45" y="315268"/>
            <a:ext cx="3736622" cy="71243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a:extLst>
              <a:ext uri="{FF2B5EF4-FFF2-40B4-BE49-F238E27FC236}">
                <a16:creationId xmlns:a16="http://schemas.microsoft.com/office/drawing/2014/main" id="{4A6AC219-6D5A-498E-B459-1E2CD08AF54B}"/>
              </a:ext>
            </a:extLst>
          </p:cNvPr>
          <p:cNvGrpSpPr/>
          <p:nvPr/>
        </p:nvGrpSpPr>
        <p:grpSpPr>
          <a:xfrm>
            <a:off x="-1" y="6324056"/>
            <a:ext cx="12192000" cy="533944"/>
            <a:chOff x="0" y="6324056"/>
            <a:chExt cx="12192000" cy="533944"/>
          </a:xfrm>
        </p:grpSpPr>
        <p:sp>
          <p:nvSpPr>
            <p:cNvPr id="20" name="Rectangle 19">
              <a:extLst>
                <a:ext uri="{FF2B5EF4-FFF2-40B4-BE49-F238E27FC236}">
                  <a16:creationId xmlns:a16="http://schemas.microsoft.com/office/drawing/2014/main" id="{C18A3DB4-A1F6-4445-A8D2-FBFB8ADB6D30}"/>
                </a:ext>
              </a:extLst>
            </p:cNvPr>
            <p:cNvSpPr/>
            <p:nvPr/>
          </p:nvSpPr>
          <p:spPr>
            <a:xfrm>
              <a:off x="0" y="6392091"/>
              <a:ext cx="12192000" cy="465909"/>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a:extLst>
                <a:ext uri="{FF2B5EF4-FFF2-40B4-BE49-F238E27FC236}">
                  <a16:creationId xmlns:a16="http://schemas.microsoft.com/office/drawing/2014/main" id="{5B428B62-9998-4C7E-ADAA-023141A3B73F}"/>
                </a:ext>
              </a:extLst>
            </p:cNvPr>
            <p:cNvSpPr/>
            <p:nvPr/>
          </p:nvSpPr>
          <p:spPr>
            <a:xfrm>
              <a:off x="0" y="6324056"/>
              <a:ext cx="12192000" cy="87085"/>
            </a:xfrm>
            <a:prstGeom prst="rect">
              <a:avLst/>
            </a:prstGeom>
            <a:solidFill>
              <a:srgbClr val="F4F1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081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a:solidFill>
            <a:schemeClr val="tx1"/>
          </a:solidFill>
        </a:ln>
      </a:spPr>
      <a:bodyPr wrap="square" rtlCol="0">
        <a:spAutoFit/>
      </a:bodyPr>
      <a:lstStyle>
        <a:defPPr algn="ctr">
          <a:defRPr sz="1200" smtClean="0">
            <a:solidFill>
              <a:srgbClr val="000000"/>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UNTITLED [Read-Only]" id="{604D2130-E059-46AC-AEB4-B4DEAAF2EE52}" vid="{93B1C6AD-F6CA-465E-953C-D2C399CDD7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OUCON PPT template</Template>
  <TotalTime>126</TotalTime>
  <Words>277</Words>
  <Application>Microsoft Office PowerPoint</Application>
  <PresentationFormat>Widescreen</PresentationFormat>
  <Paragraphs>53</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Times New Roman</vt:lpstr>
      <vt:lpstr>Wingdings</vt:lpstr>
      <vt:lpstr>Office Theme</vt:lpstr>
      <vt:lpstr>ABSN Town Hall  with Dean Hoff April 16, 2020</vt:lpstr>
      <vt:lpstr>Thank you for taking our recent survey.  We appreciate hearing from you about information you need.  This meeting will attempt to answer your questions and give you needed information for your Summer 2020 enrollment.</vt:lpstr>
      <vt:lpstr>Will courses begin online or in person? June 8th will begin online</vt:lpstr>
      <vt:lpstr>When is orientation? May 13th via Zoom</vt:lpstr>
      <vt:lpstr>Schedule example</vt:lpstr>
      <vt:lpstr>What if I don’t have my drug screening panel yet? You can begin online, but will not be allowed for clinical or progress in program without it.</vt:lpstr>
      <vt:lpstr>What if I don’t have my CPR certification yet? CON is working to be able to offer this to you through internal resources.</vt:lpstr>
      <vt:lpstr>What if I don’t have my vaccine records yet or need a vaccine? OUHSC Student Health Services are offering vaccines by appointment only.  Form will be placed on website.</vt:lpstr>
      <vt:lpstr>How will clinical work?  Clinical begins in August 2020 in intersession.</vt:lpstr>
      <vt:lpstr>COVID 19 update as we move forward? ThePulse@OUMedicine.com</vt:lpstr>
      <vt:lpstr>How do I get my device encrypted? https://nursing.ouhsc.edu/Current-Students/Computer-Information</vt:lpstr>
      <vt:lpstr>Where can I get information on student insurance? https://nursing.ouhsc.edu/Current-Students/Orientation/Health-Insurance</vt:lpstr>
      <vt:lpstr>Computer requirements   </vt:lpstr>
      <vt:lpstr>Disability Services and Accommodation ADRC@OU.edu 405-325-3852 </vt:lpstr>
      <vt:lpstr>If you have further questions reach out to Student Affairs at: OKC 405-271-2402 Tulsa 918-660-3950 </vt:lpstr>
      <vt:lpstr>We are here to support you please let us know how we can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Traditional BSN  Town Hall with Dean Hoff April 16, 2020</dc:title>
  <dc:creator>Bontrager, Kennedy</dc:creator>
  <cp:lastModifiedBy>Bontrager, Katherine A (HSC)</cp:lastModifiedBy>
  <cp:revision>17</cp:revision>
  <dcterms:created xsi:type="dcterms:W3CDTF">2020-04-16T11:38:58Z</dcterms:created>
  <dcterms:modified xsi:type="dcterms:W3CDTF">2020-04-16T20:38:47Z</dcterms:modified>
</cp:coreProperties>
</file>